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Light" charset="1" panose="020B0306030504020204"/>
      <p:regular r:id="rId36"/>
    </p:embeddedFont>
    <p:embeddedFont>
      <p:font typeface="Open Sans Light Italics" charset="1" panose="020B0306030504020204"/>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9998267"/>
            <a:ext cx="9144000" cy="288733"/>
            <a:chOff x="0" y="0"/>
            <a:chExt cx="2408296" cy="76045"/>
          </a:xfrm>
        </p:grpSpPr>
        <p:sp>
          <p:nvSpPr>
            <p:cNvPr name="Freeform 5" id="5"/>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6" id="6"/>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1883050" y="4725009"/>
            <a:ext cx="3645112" cy="3136308"/>
            <a:chOff x="0" y="0"/>
            <a:chExt cx="4860150" cy="4181744"/>
          </a:xfrm>
        </p:grpSpPr>
        <p:sp>
          <p:nvSpPr>
            <p:cNvPr name="Freeform 8" id="8"/>
            <p:cNvSpPr/>
            <p:nvPr/>
          </p:nvSpPr>
          <p:spPr>
            <a:xfrm flipH="false" flipV="false" rot="0">
              <a:off x="0" y="1375007"/>
              <a:ext cx="4860150" cy="2806736"/>
            </a:xfrm>
            <a:custGeom>
              <a:avLst/>
              <a:gdLst/>
              <a:ahLst/>
              <a:cxnLst/>
              <a:rect r="r" b="b" t="t" l="l"/>
              <a:pathLst>
                <a:path h="2806736" w="4860150">
                  <a:moveTo>
                    <a:pt x="0" y="0"/>
                  </a:moveTo>
                  <a:lnTo>
                    <a:pt x="4860150" y="0"/>
                  </a:lnTo>
                  <a:lnTo>
                    <a:pt x="4860150" y="2806737"/>
                  </a:lnTo>
                  <a:lnTo>
                    <a:pt x="0" y="2806737"/>
                  </a:lnTo>
                  <a:lnTo>
                    <a:pt x="0" y="0"/>
                  </a:lnTo>
                  <a:close/>
                </a:path>
              </a:pathLst>
            </a:custGeom>
            <a:blipFill>
              <a:blip r:embed="rId6"/>
              <a:stretch>
                <a:fillRect l="0" t="0" r="0" b="0"/>
              </a:stretch>
            </a:blipFill>
            <a:ln cap="sq">
              <a:noFill/>
              <a:prstDash val="solid"/>
              <a:miter/>
            </a:ln>
          </p:spPr>
        </p:sp>
        <p:sp>
          <p:nvSpPr>
            <p:cNvPr name="Freeform 9" id="9"/>
            <p:cNvSpPr/>
            <p:nvPr/>
          </p:nvSpPr>
          <p:spPr>
            <a:xfrm flipH="true" flipV="false" rot="0">
              <a:off x="713823" y="0"/>
              <a:ext cx="3432503" cy="3945405"/>
            </a:xfrm>
            <a:custGeom>
              <a:avLst/>
              <a:gdLst/>
              <a:ahLst/>
              <a:cxnLst/>
              <a:rect r="r" b="b" t="t" l="l"/>
              <a:pathLst>
                <a:path h="3945405" w="3432503">
                  <a:moveTo>
                    <a:pt x="3432503" y="0"/>
                  </a:moveTo>
                  <a:lnTo>
                    <a:pt x="0" y="0"/>
                  </a:lnTo>
                  <a:lnTo>
                    <a:pt x="0" y="3945405"/>
                  </a:lnTo>
                  <a:lnTo>
                    <a:pt x="3432503" y="3945405"/>
                  </a:lnTo>
                  <a:lnTo>
                    <a:pt x="3432503"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a:ln cap="sq">
              <a:noFill/>
              <a:prstDash val="solid"/>
              <a:miter/>
            </a:ln>
          </p:spPr>
        </p:sp>
      </p:grpSp>
      <p:sp>
        <p:nvSpPr>
          <p:cNvPr name="Freeform 10" id="10"/>
          <p:cNvSpPr/>
          <p:nvPr/>
        </p:nvSpPr>
        <p:spPr>
          <a:xfrm flipH="false" flipV="false" rot="0">
            <a:off x="2450908" y="585268"/>
            <a:ext cx="2121092" cy="1693339"/>
          </a:xfrm>
          <a:custGeom>
            <a:avLst/>
            <a:gdLst/>
            <a:ahLst/>
            <a:cxnLst/>
            <a:rect r="r" b="b" t="t" l="l"/>
            <a:pathLst>
              <a:path h="1693339" w="2121092">
                <a:moveTo>
                  <a:pt x="0" y="0"/>
                </a:moveTo>
                <a:lnTo>
                  <a:pt x="2121092" y="0"/>
                </a:lnTo>
                <a:lnTo>
                  <a:pt x="2121092" y="1693339"/>
                </a:lnTo>
                <a:lnTo>
                  <a:pt x="0" y="1693339"/>
                </a:lnTo>
                <a:lnTo>
                  <a:pt x="0" y="0"/>
                </a:lnTo>
                <a:close/>
              </a:path>
            </a:pathLst>
          </a:custGeom>
          <a:blipFill>
            <a:blip r:embed="rId9"/>
            <a:stretch>
              <a:fillRect l="0" t="0" r="0" b="0"/>
            </a:stretch>
          </a:blipFill>
        </p:spPr>
      </p:sp>
      <p:sp>
        <p:nvSpPr>
          <p:cNvPr name="Freeform 11" id="11"/>
          <p:cNvSpPr/>
          <p:nvPr/>
        </p:nvSpPr>
        <p:spPr>
          <a:xfrm flipH="false" flipV="false" rot="0">
            <a:off x="15333114" y="2241262"/>
            <a:ext cx="1105083" cy="1161717"/>
          </a:xfrm>
          <a:custGeom>
            <a:avLst/>
            <a:gdLst/>
            <a:ahLst/>
            <a:cxnLst/>
            <a:rect r="r" b="b" t="t" l="l"/>
            <a:pathLst>
              <a:path h="1161717" w="1105083">
                <a:moveTo>
                  <a:pt x="0" y="0"/>
                </a:moveTo>
                <a:lnTo>
                  <a:pt x="1105083" y="0"/>
                </a:lnTo>
                <a:lnTo>
                  <a:pt x="1105083" y="1161717"/>
                </a:lnTo>
                <a:lnTo>
                  <a:pt x="0" y="11617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0213396" y="2278607"/>
            <a:ext cx="1330900" cy="1330900"/>
          </a:xfrm>
          <a:custGeom>
            <a:avLst/>
            <a:gdLst/>
            <a:ahLst/>
            <a:cxnLst/>
            <a:rect r="r" b="b" t="t" l="l"/>
            <a:pathLst>
              <a:path h="1330900" w="1330900">
                <a:moveTo>
                  <a:pt x="0" y="0"/>
                </a:moveTo>
                <a:lnTo>
                  <a:pt x="1330900" y="0"/>
                </a:lnTo>
                <a:lnTo>
                  <a:pt x="1330900" y="1330900"/>
                </a:lnTo>
                <a:lnTo>
                  <a:pt x="0" y="13309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3175615" y="2532925"/>
            <a:ext cx="682894" cy="1110396"/>
          </a:xfrm>
          <a:custGeom>
            <a:avLst/>
            <a:gdLst/>
            <a:ahLst/>
            <a:cxnLst/>
            <a:rect r="r" b="b" t="t" l="l"/>
            <a:pathLst>
              <a:path h="1110396" w="682894">
                <a:moveTo>
                  <a:pt x="0" y="0"/>
                </a:moveTo>
                <a:lnTo>
                  <a:pt x="682893" y="0"/>
                </a:lnTo>
                <a:lnTo>
                  <a:pt x="682893" y="1110396"/>
                </a:lnTo>
                <a:lnTo>
                  <a:pt x="0" y="11103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2139577" y="3547744"/>
            <a:ext cx="6154537" cy="1595756"/>
          </a:xfrm>
          <a:prstGeom prst="rect">
            <a:avLst/>
          </a:prstGeom>
        </p:spPr>
        <p:txBody>
          <a:bodyPr anchor="t" rtlCol="false" tIns="0" lIns="0" bIns="0" rIns="0">
            <a:spAutoFit/>
          </a:bodyPr>
          <a:lstStyle/>
          <a:p>
            <a:pPr>
              <a:lnSpc>
                <a:spcPts val="12319"/>
              </a:lnSpc>
            </a:pPr>
            <a:r>
              <a:rPr lang="en-US" sz="8799" spc="-149">
                <a:solidFill>
                  <a:srgbClr val="FFFFFF"/>
                </a:solidFill>
                <a:latin typeface="Poppins Bold"/>
              </a:rPr>
              <a:t>DeFinance</a:t>
            </a:r>
          </a:p>
        </p:txBody>
      </p:sp>
      <p:sp>
        <p:nvSpPr>
          <p:cNvPr name="TextBox 15" id="15"/>
          <p:cNvSpPr txBox="true"/>
          <p:nvPr/>
        </p:nvSpPr>
        <p:spPr>
          <a:xfrm rot="0">
            <a:off x="1187630" y="5530937"/>
            <a:ext cx="8058430" cy="3392806"/>
          </a:xfrm>
          <a:prstGeom prst="rect">
            <a:avLst/>
          </a:prstGeom>
        </p:spPr>
        <p:txBody>
          <a:bodyPr anchor="t" rtlCol="false" tIns="0" lIns="0" bIns="0" rIns="0">
            <a:spAutoFit/>
          </a:bodyPr>
          <a:lstStyle/>
          <a:p>
            <a:pPr>
              <a:lnSpc>
                <a:spcPts val="3839"/>
              </a:lnSpc>
            </a:pPr>
            <a:r>
              <a:rPr lang="en-US" sz="2399">
                <a:solidFill>
                  <a:srgbClr val="D9D9D9"/>
                </a:solidFill>
                <a:latin typeface="Poppins"/>
              </a:rPr>
              <a:t>Name: </a:t>
            </a:r>
            <a:r>
              <a:rPr lang="en-US" sz="2399">
                <a:solidFill>
                  <a:srgbClr val="D9D9D9"/>
                </a:solidFill>
                <a:latin typeface="Poppins Bold"/>
              </a:rPr>
              <a:t>Sanket Naikwadi</a:t>
            </a:r>
            <a:r>
              <a:rPr lang="en-US" sz="2399">
                <a:solidFill>
                  <a:srgbClr val="D9D9D9"/>
                </a:solidFill>
                <a:latin typeface="Poppins"/>
              </a:rPr>
              <a:t>      Roll no: </a:t>
            </a:r>
            <a:r>
              <a:rPr lang="en-US" sz="2399">
                <a:solidFill>
                  <a:srgbClr val="D9D9D9"/>
                </a:solidFill>
                <a:latin typeface="Poppins Bold"/>
              </a:rPr>
              <a:t>113</a:t>
            </a:r>
            <a:r>
              <a:rPr lang="en-US" sz="2399">
                <a:solidFill>
                  <a:srgbClr val="D9D9D9"/>
                </a:solidFill>
                <a:latin typeface="Poppins"/>
              </a:rPr>
              <a:t>        Division: </a:t>
            </a:r>
            <a:r>
              <a:rPr lang="en-US" sz="2399">
                <a:solidFill>
                  <a:srgbClr val="D9D9D9"/>
                </a:solidFill>
                <a:latin typeface="Poppins Bold"/>
              </a:rPr>
              <a:t>B</a:t>
            </a:r>
          </a:p>
          <a:p>
            <a:pPr>
              <a:lnSpc>
                <a:spcPts val="3839"/>
              </a:lnSpc>
            </a:pPr>
            <a:r>
              <a:rPr lang="en-US" sz="2399">
                <a:solidFill>
                  <a:srgbClr val="D9D9D9"/>
                </a:solidFill>
                <a:latin typeface="Poppins"/>
              </a:rPr>
              <a:t>Name: </a:t>
            </a:r>
            <a:r>
              <a:rPr lang="en-US" sz="2399">
                <a:solidFill>
                  <a:srgbClr val="D9D9D9"/>
                </a:solidFill>
                <a:latin typeface="Poppins Bold"/>
              </a:rPr>
              <a:t>Aman Pandey</a:t>
            </a:r>
            <a:r>
              <a:rPr lang="en-US" sz="2399">
                <a:solidFill>
                  <a:srgbClr val="D9D9D9"/>
                </a:solidFill>
                <a:latin typeface="Poppins"/>
              </a:rPr>
              <a:t>           Roll no: </a:t>
            </a:r>
            <a:r>
              <a:rPr lang="en-US" sz="2399">
                <a:solidFill>
                  <a:srgbClr val="D9D9D9"/>
                </a:solidFill>
                <a:latin typeface="Poppins Bold"/>
              </a:rPr>
              <a:t>125</a:t>
            </a:r>
            <a:r>
              <a:rPr lang="en-US" sz="2399">
                <a:solidFill>
                  <a:srgbClr val="D9D9D9"/>
                </a:solidFill>
                <a:latin typeface="Poppins"/>
              </a:rPr>
              <a:t>       Division: </a:t>
            </a:r>
            <a:r>
              <a:rPr lang="en-US" sz="2399">
                <a:solidFill>
                  <a:srgbClr val="D9D9D9"/>
                </a:solidFill>
                <a:latin typeface="Poppins Bold"/>
              </a:rPr>
              <a:t>B</a:t>
            </a:r>
            <a:r>
              <a:rPr lang="en-US" sz="2399">
                <a:solidFill>
                  <a:srgbClr val="D9D9D9"/>
                </a:solidFill>
                <a:latin typeface="Poppins"/>
              </a:rPr>
              <a:t> </a:t>
            </a:r>
          </a:p>
          <a:p>
            <a:pPr>
              <a:lnSpc>
                <a:spcPts val="3839"/>
              </a:lnSpc>
            </a:pPr>
            <a:r>
              <a:rPr lang="en-US" sz="2399">
                <a:solidFill>
                  <a:srgbClr val="D9D9D9"/>
                </a:solidFill>
                <a:latin typeface="Poppins"/>
              </a:rPr>
              <a:t>Name: </a:t>
            </a:r>
            <a:r>
              <a:rPr lang="en-US" sz="2399">
                <a:solidFill>
                  <a:srgbClr val="D9D9D9"/>
                </a:solidFill>
                <a:latin typeface="Poppins Bold"/>
              </a:rPr>
              <a:t>Chinmay Patil</a:t>
            </a:r>
            <a:r>
              <a:rPr lang="en-US" sz="2399">
                <a:solidFill>
                  <a:srgbClr val="D9D9D9"/>
                </a:solidFill>
                <a:latin typeface="Poppins"/>
              </a:rPr>
              <a:t>           Roll no: </a:t>
            </a:r>
            <a:r>
              <a:rPr lang="en-US" sz="2399">
                <a:solidFill>
                  <a:srgbClr val="D9D9D9"/>
                </a:solidFill>
                <a:latin typeface="Poppins Bold"/>
              </a:rPr>
              <a:t>135</a:t>
            </a:r>
            <a:r>
              <a:rPr lang="en-US" sz="2399">
                <a:solidFill>
                  <a:srgbClr val="D9D9D9"/>
                </a:solidFill>
                <a:latin typeface="Poppins"/>
              </a:rPr>
              <a:t>       Division: </a:t>
            </a:r>
            <a:r>
              <a:rPr lang="en-US" sz="2399">
                <a:solidFill>
                  <a:srgbClr val="D9D9D9"/>
                </a:solidFill>
                <a:latin typeface="Poppins Bold"/>
              </a:rPr>
              <a:t>B</a:t>
            </a:r>
          </a:p>
          <a:p>
            <a:pPr>
              <a:lnSpc>
                <a:spcPts val="3839"/>
              </a:lnSpc>
            </a:pPr>
            <a:r>
              <a:rPr lang="en-US" sz="2399">
                <a:solidFill>
                  <a:srgbClr val="D9D9D9"/>
                </a:solidFill>
                <a:latin typeface="Poppins"/>
              </a:rPr>
              <a:t>Name: </a:t>
            </a:r>
            <a:r>
              <a:rPr lang="en-US" sz="2399">
                <a:solidFill>
                  <a:srgbClr val="D9D9D9"/>
                </a:solidFill>
                <a:latin typeface="Poppins Bold"/>
              </a:rPr>
              <a:t>Hrugved Parab</a:t>
            </a:r>
            <a:r>
              <a:rPr lang="en-US" sz="2399">
                <a:solidFill>
                  <a:srgbClr val="D9D9D9"/>
                </a:solidFill>
                <a:latin typeface="Poppins"/>
              </a:rPr>
              <a:t>         Roll no: </a:t>
            </a:r>
            <a:r>
              <a:rPr lang="en-US" sz="2399">
                <a:solidFill>
                  <a:srgbClr val="D9D9D9"/>
                </a:solidFill>
                <a:latin typeface="Poppins Bold"/>
              </a:rPr>
              <a:t>128</a:t>
            </a:r>
            <a:r>
              <a:rPr lang="en-US" sz="2399">
                <a:solidFill>
                  <a:srgbClr val="D9D9D9"/>
                </a:solidFill>
                <a:latin typeface="Poppins"/>
              </a:rPr>
              <a:t>       Division: </a:t>
            </a:r>
            <a:r>
              <a:rPr lang="en-US" sz="2399">
                <a:solidFill>
                  <a:srgbClr val="D9D9D9"/>
                </a:solidFill>
                <a:latin typeface="Poppins Bold"/>
              </a:rPr>
              <a:t>B</a:t>
            </a:r>
          </a:p>
          <a:p>
            <a:pPr>
              <a:lnSpc>
                <a:spcPts val="3839"/>
              </a:lnSpc>
            </a:pPr>
          </a:p>
          <a:p>
            <a:pPr algn="ctr">
              <a:lnSpc>
                <a:spcPts val="3839"/>
              </a:lnSpc>
            </a:pPr>
            <a:r>
              <a:rPr lang="en-US" sz="2399">
                <a:solidFill>
                  <a:srgbClr val="D9D9D9"/>
                </a:solidFill>
                <a:latin typeface="Poppins"/>
              </a:rPr>
              <a:t>Under the Guidance of: </a:t>
            </a:r>
            <a:r>
              <a:rPr lang="en-US" sz="2399">
                <a:solidFill>
                  <a:srgbClr val="D9D9D9"/>
                </a:solidFill>
                <a:latin typeface="Poppins Bold"/>
              </a:rPr>
              <a:t>Prof. Pranali S. Patil</a:t>
            </a:r>
          </a:p>
          <a:p>
            <a:pPr>
              <a:lnSpc>
                <a:spcPts val="3839"/>
              </a:lnSpc>
            </a:pPr>
          </a:p>
        </p:txBody>
      </p:sp>
      <p:sp>
        <p:nvSpPr>
          <p:cNvPr name="TextBox 16" id="16"/>
          <p:cNvSpPr txBox="true"/>
          <p:nvPr/>
        </p:nvSpPr>
        <p:spPr>
          <a:xfrm rot="0">
            <a:off x="4990113" y="1047750"/>
            <a:ext cx="11164390" cy="787426"/>
          </a:xfrm>
          <a:prstGeom prst="rect">
            <a:avLst/>
          </a:prstGeom>
        </p:spPr>
        <p:txBody>
          <a:bodyPr anchor="t" rtlCol="false" tIns="0" lIns="0" bIns="0" rIns="0">
            <a:spAutoFit/>
          </a:bodyPr>
          <a:lstStyle/>
          <a:p>
            <a:pPr algn="l">
              <a:lnSpc>
                <a:spcPts val="5035"/>
              </a:lnSpc>
            </a:pPr>
            <a:r>
              <a:rPr lang="en-US" sz="5300" spc="-265">
                <a:solidFill>
                  <a:srgbClr val="FFFFFF"/>
                </a:solidFill>
                <a:latin typeface="Arial"/>
              </a:rPr>
              <a:t>A. P. Shah Institute of Technology, Thane</a:t>
            </a:r>
          </a:p>
        </p:txBody>
      </p:sp>
      <p:sp>
        <p:nvSpPr>
          <p:cNvPr name="TextBox 17" id="17"/>
          <p:cNvSpPr txBox="true"/>
          <p:nvPr/>
        </p:nvSpPr>
        <p:spPr>
          <a:xfrm rot="0">
            <a:off x="1627766" y="3038811"/>
            <a:ext cx="7178158" cy="604510"/>
          </a:xfrm>
          <a:prstGeom prst="rect">
            <a:avLst/>
          </a:prstGeom>
        </p:spPr>
        <p:txBody>
          <a:bodyPr anchor="t" rtlCol="false" tIns="0" lIns="0" bIns="0" rIns="0">
            <a:spAutoFit/>
          </a:bodyPr>
          <a:lstStyle/>
          <a:p>
            <a:pPr>
              <a:lnSpc>
                <a:spcPts val="4480"/>
              </a:lnSpc>
            </a:pPr>
            <a:r>
              <a:rPr lang="en-US" sz="3200" spc="-54">
                <a:solidFill>
                  <a:srgbClr val="FFFFFF"/>
                </a:solidFill>
                <a:latin typeface="Arial Bold"/>
              </a:rPr>
              <a:t>Department of Computer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212838" cy="288733"/>
            <a:chOff x="0" y="0"/>
            <a:chExt cx="1636303" cy="76045"/>
          </a:xfrm>
        </p:grpSpPr>
        <p:sp>
          <p:nvSpPr>
            <p:cNvPr name="Freeform 3" id="3"/>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4" id="4"/>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562632">
            <a:off x="13176137" y="-3174132"/>
            <a:ext cx="8166327" cy="6636996"/>
          </a:xfrm>
          <a:custGeom>
            <a:avLst/>
            <a:gdLst/>
            <a:ahLst/>
            <a:cxnLst/>
            <a:rect r="r" b="b" t="t" l="l"/>
            <a:pathLst>
              <a:path h="6636996" w="8166327">
                <a:moveTo>
                  <a:pt x="8166326" y="0"/>
                </a:moveTo>
                <a:lnTo>
                  <a:pt x="0" y="0"/>
                </a:lnTo>
                <a:lnTo>
                  <a:pt x="0" y="6636997"/>
                </a:lnTo>
                <a:lnTo>
                  <a:pt x="8166326" y="6636997"/>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4430538">
            <a:off x="-3054463" y="6751821"/>
            <a:ext cx="8166327" cy="6636996"/>
          </a:xfrm>
          <a:custGeom>
            <a:avLst/>
            <a:gdLst/>
            <a:ahLst/>
            <a:cxnLst/>
            <a:rect r="r" b="b" t="t" l="l"/>
            <a:pathLst>
              <a:path h="6636996" w="8166327">
                <a:moveTo>
                  <a:pt x="8166326" y="0"/>
                </a:moveTo>
                <a:lnTo>
                  <a:pt x="0" y="0"/>
                </a:lnTo>
                <a:lnTo>
                  <a:pt x="0" y="6636996"/>
                </a:lnTo>
                <a:lnTo>
                  <a:pt x="8166326" y="6636996"/>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775460" y="1617097"/>
            <a:ext cx="12737081" cy="8213088"/>
          </a:xfrm>
          <a:custGeom>
            <a:avLst/>
            <a:gdLst/>
            <a:ahLst/>
            <a:cxnLst/>
            <a:rect r="r" b="b" t="t" l="l"/>
            <a:pathLst>
              <a:path h="8213088" w="12737081">
                <a:moveTo>
                  <a:pt x="0" y="0"/>
                </a:moveTo>
                <a:lnTo>
                  <a:pt x="12737080" y="0"/>
                </a:lnTo>
                <a:lnTo>
                  <a:pt x="12737080" y="8213088"/>
                </a:lnTo>
                <a:lnTo>
                  <a:pt x="0" y="8213088"/>
                </a:lnTo>
                <a:lnTo>
                  <a:pt x="0" y="0"/>
                </a:lnTo>
                <a:close/>
              </a:path>
            </a:pathLst>
          </a:custGeom>
          <a:blipFill>
            <a:blip r:embed="rId4"/>
            <a:stretch>
              <a:fillRect l="0" t="0" r="0" b="-9725"/>
            </a:stretch>
          </a:blipFill>
        </p:spPr>
      </p:sp>
      <p:sp>
        <p:nvSpPr>
          <p:cNvPr name="TextBox 8" id="8"/>
          <p:cNvSpPr txBox="true"/>
          <p:nvPr/>
        </p:nvSpPr>
        <p:spPr>
          <a:xfrm rot="0">
            <a:off x="516772" y="553792"/>
            <a:ext cx="8070057" cy="904875"/>
          </a:xfrm>
          <a:prstGeom prst="rect">
            <a:avLst/>
          </a:prstGeom>
        </p:spPr>
        <p:txBody>
          <a:bodyPr anchor="t" rtlCol="false" tIns="0" lIns="0" bIns="0" rIns="0">
            <a:spAutoFit/>
          </a:bodyPr>
          <a:lstStyle/>
          <a:p>
            <a:pPr>
              <a:lnSpc>
                <a:spcPts val="6719"/>
              </a:lnSpc>
            </a:pPr>
            <a:r>
              <a:rPr lang="en-US" sz="5599">
                <a:solidFill>
                  <a:srgbClr val="071C42"/>
                </a:solidFill>
                <a:latin typeface="Poppins Bold"/>
              </a:rPr>
              <a:t>Sequence Diagram</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212838" cy="288733"/>
            <a:chOff x="0" y="0"/>
            <a:chExt cx="1636303" cy="76045"/>
          </a:xfrm>
        </p:grpSpPr>
        <p:sp>
          <p:nvSpPr>
            <p:cNvPr name="Freeform 3" id="3"/>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4" id="4"/>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562632">
            <a:off x="13176137" y="-3174132"/>
            <a:ext cx="8166327" cy="6636996"/>
          </a:xfrm>
          <a:custGeom>
            <a:avLst/>
            <a:gdLst/>
            <a:ahLst/>
            <a:cxnLst/>
            <a:rect r="r" b="b" t="t" l="l"/>
            <a:pathLst>
              <a:path h="6636996" w="8166327">
                <a:moveTo>
                  <a:pt x="8166326" y="0"/>
                </a:moveTo>
                <a:lnTo>
                  <a:pt x="0" y="0"/>
                </a:lnTo>
                <a:lnTo>
                  <a:pt x="0" y="6636997"/>
                </a:lnTo>
                <a:lnTo>
                  <a:pt x="8166326" y="6636997"/>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4430538">
            <a:off x="-3054463" y="6751821"/>
            <a:ext cx="8166327" cy="6636996"/>
          </a:xfrm>
          <a:custGeom>
            <a:avLst/>
            <a:gdLst/>
            <a:ahLst/>
            <a:cxnLst/>
            <a:rect r="r" b="b" t="t" l="l"/>
            <a:pathLst>
              <a:path h="6636996" w="8166327">
                <a:moveTo>
                  <a:pt x="8166326" y="0"/>
                </a:moveTo>
                <a:lnTo>
                  <a:pt x="0" y="0"/>
                </a:lnTo>
                <a:lnTo>
                  <a:pt x="0" y="6636996"/>
                </a:lnTo>
                <a:lnTo>
                  <a:pt x="8166326" y="6636996"/>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603170" y="1782517"/>
            <a:ext cx="11081660" cy="7867900"/>
          </a:xfrm>
          <a:custGeom>
            <a:avLst/>
            <a:gdLst/>
            <a:ahLst/>
            <a:cxnLst/>
            <a:rect r="r" b="b" t="t" l="l"/>
            <a:pathLst>
              <a:path h="7867900" w="11081660">
                <a:moveTo>
                  <a:pt x="0" y="0"/>
                </a:moveTo>
                <a:lnTo>
                  <a:pt x="11081660" y="0"/>
                </a:lnTo>
                <a:lnTo>
                  <a:pt x="11081660" y="7867900"/>
                </a:lnTo>
                <a:lnTo>
                  <a:pt x="0" y="7867900"/>
                </a:lnTo>
                <a:lnTo>
                  <a:pt x="0" y="0"/>
                </a:lnTo>
                <a:close/>
              </a:path>
            </a:pathLst>
          </a:custGeom>
          <a:blipFill>
            <a:blip r:embed="rId4"/>
            <a:stretch>
              <a:fillRect l="0" t="0" r="-6369" b="-6000"/>
            </a:stretch>
          </a:blipFill>
        </p:spPr>
      </p:sp>
      <p:sp>
        <p:nvSpPr>
          <p:cNvPr name="TextBox 8" id="8"/>
          <p:cNvSpPr txBox="true"/>
          <p:nvPr/>
        </p:nvSpPr>
        <p:spPr>
          <a:xfrm rot="0">
            <a:off x="516772" y="553792"/>
            <a:ext cx="8070057" cy="904875"/>
          </a:xfrm>
          <a:prstGeom prst="rect">
            <a:avLst/>
          </a:prstGeom>
        </p:spPr>
        <p:txBody>
          <a:bodyPr anchor="t" rtlCol="false" tIns="0" lIns="0" bIns="0" rIns="0">
            <a:spAutoFit/>
          </a:bodyPr>
          <a:lstStyle/>
          <a:p>
            <a:pPr>
              <a:lnSpc>
                <a:spcPts val="6719"/>
              </a:lnSpc>
            </a:pPr>
            <a:r>
              <a:rPr lang="en-US" sz="5599">
                <a:solidFill>
                  <a:srgbClr val="071C42"/>
                </a:solidFill>
                <a:latin typeface="Poppins Bold"/>
              </a:rPr>
              <a:t>Activity Diagram</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3051574" y="2772937"/>
            <a:ext cx="10946941" cy="8896877"/>
          </a:xfrm>
          <a:custGeom>
            <a:avLst/>
            <a:gdLst/>
            <a:ahLst/>
            <a:cxnLst/>
            <a:rect r="r" b="b" t="t" l="l"/>
            <a:pathLst>
              <a:path h="8896877" w="10946941">
                <a:moveTo>
                  <a:pt x="0" y="8896877"/>
                </a:moveTo>
                <a:lnTo>
                  <a:pt x="10946941" y="8896877"/>
                </a:lnTo>
                <a:lnTo>
                  <a:pt x="10946941" y="0"/>
                </a:lnTo>
                <a:lnTo>
                  <a:pt x="0" y="0"/>
                </a:lnTo>
                <a:lnTo>
                  <a:pt x="0" y="889687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437430" y="-1341863"/>
            <a:ext cx="5643741" cy="4114800"/>
          </a:xfrm>
          <a:custGeom>
            <a:avLst/>
            <a:gdLst/>
            <a:ahLst/>
            <a:cxnLst/>
            <a:rect r="r" b="b" t="t" l="l"/>
            <a:pathLst>
              <a:path h="4114800" w="5643741">
                <a:moveTo>
                  <a:pt x="5643740" y="0"/>
                </a:moveTo>
                <a:lnTo>
                  <a:pt x="0" y="0"/>
                </a:lnTo>
                <a:lnTo>
                  <a:pt x="0" y="4114800"/>
                </a:lnTo>
                <a:lnTo>
                  <a:pt x="5643740" y="4114800"/>
                </a:lnTo>
                <a:lnTo>
                  <a:pt x="56437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9998267"/>
            <a:ext cx="9144000" cy="288733"/>
            <a:chOff x="0" y="0"/>
            <a:chExt cx="2408296" cy="76045"/>
          </a:xfrm>
        </p:grpSpPr>
        <p:sp>
          <p:nvSpPr>
            <p:cNvPr name="Freeform 5" id="5"/>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6" id="6"/>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445265" y="4352976"/>
            <a:ext cx="5397470" cy="1361973"/>
          </a:xfrm>
          <a:prstGeom prst="rect">
            <a:avLst/>
          </a:prstGeom>
        </p:spPr>
        <p:txBody>
          <a:bodyPr anchor="t" rtlCol="false" tIns="0" lIns="0" bIns="0" rIns="0">
            <a:spAutoFit/>
          </a:bodyPr>
          <a:lstStyle/>
          <a:p>
            <a:pPr>
              <a:lnSpc>
                <a:spcPts val="10518"/>
              </a:lnSpc>
            </a:pPr>
            <a:r>
              <a:rPr lang="en-US" sz="7513" spc="-127">
                <a:solidFill>
                  <a:srgbClr val="FFFFFF"/>
                </a:solidFill>
                <a:latin typeface="Poppins Bold"/>
              </a:rPr>
              <a:t>Thank You</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3051574" y="2772937"/>
            <a:ext cx="10946941" cy="8896877"/>
          </a:xfrm>
          <a:custGeom>
            <a:avLst/>
            <a:gdLst/>
            <a:ahLst/>
            <a:cxnLst/>
            <a:rect r="r" b="b" t="t" l="l"/>
            <a:pathLst>
              <a:path h="8896877" w="10946941">
                <a:moveTo>
                  <a:pt x="0" y="8896877"/>
                </a:moveTo>
                <a:lnTo>
                  <a:pt x="10946941" y="8896877"/>
                </a:lnTo>
                <a:lnTo>
                  <a:pt x="10946941" y="0"/>
                </a:lnTo>
                <a:lnTo>
                  <a:pt x="0" y="0"/>
                </a:lnTo>
                <a:lnTo>
                  <a:pt x="0" y="889687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437430" y="-1341863"/>
            <a:ext cx="5643741" cy="4114800"/>
          </a:xfrm>
          <a:custGeom>
            <a:avLst/>
            <a:gdLst/>
            <a:ahLst/>
            <a:cxnLst/>
            <a:rect r="r" b="b" t="t" l="l"/>
            <a:pathLst>
              <a:path h="4114800" w="5643741">
                <a:moveTo>
                  <a:pt x="5643740" y="0"/>
                </a:moveTo>
                <a:lnTo>
                  <a:pt x="0" y="0"/>
                </a:lnTo>
                <a:lnTo>
                  <a:pt x="0" y="4114800"/>
                </a:lnTo>
                <a:lnTo>
                  <a:pt x="5643740" y="4114800"/>
                </a:lnTo>
                <a:lnTo>
                  <a:pt x="564374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9998267"/>
            <a:ext cx="9144000" cy="288733"/>
            <a:chOff x="0" y="0"/>
            <a:chExt cx="2408296" cy="76045"/>
          </a:xfrm>
        </p:grpSpPr>
        <p:sp>
          <p:nvSpPr>
            <p:cNvPr name="Freeform 5" id="5"/>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6" id="6"/>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2943590"/>
            <a:ext cx="11187626" cy="1768725"/>
          </a:xfrm>
          <a:prstGeom prst="rect">
            <a:avLst/>
          </a:prstGeom>
        </p:spPr>
        <p:txBody>
          <a:bodyPr anchor="t" rtlCol="false" tIns="0" lIns="0" bIns="0" rIns="0">
            <a:spAutoFit/>
          </a:bodyPr>
          <a:lstStyle/>
          <a:p>
            <a:pPr>
              <a:lnSpc>
                <a:spcPts val="6905"/>
              </a:lnSpc>
            </a:pPr>
            <a:r>
              <a:rPr lang="en-US" sz="4932" spc="-83">
                <a:solidFill>
                  <a:srgbClr val="FFFFFF"/>
                </a:solidFill>
                <a:latin typeface="Poppins Bold"/>
              </a:rPr>
              <a:t>DeFinance: Decentralised Lending and Borrowing of Digital Assets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4816593" cy="12349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44727" y="5116471"/>
            <a:ext cx="3311282" cy="424815"/>
          </a:xfrm>
          <a:prstGeom prst="rect">
            <a:avLst/>
          </a:prstGeom>
        </p:spPr>
        <p:txBody>
          <a:bodyPr anchor="t" rtlCol="false" tIns="0" lIns="0" bIns="0" rIns="0">
            <a:spAutoFit/>
          </a:bodyPr>
          <a:lstStyle/>
          <a:p>
            <a:pPr>
              <a:lnSpc>
                <a:spcPts val="3360"/>
              </a:lnSpc>
            </a:pPr>
            <a:r>
              <a:rPr lang="en-US" sz="2400">
                <a:solidFill>
                  <a:srgbClr val="101010"/>
                </a:solidFill>
                <a:latin typeface="Poppins Bold"/>
              </a:rPr>
              <a:t>What is Blockchain ?</a:t>
            </a:r>
          </a:p>
        </p:txBody>
      </p:sp>
      <p:sp>
        <p:nvSpPr>
          <p:cNvPr name="TextBox 6" id="6"/>
          <p:cNvSpPr txBox="true"/>
          <p:nvPr/>
        </p:nvSpPr>
        <p:spPr>
          <a:xfrm rot="0">
            <a:off x="1028700" y="5830177"/>
            <a:ext cx="8115300" cy="4374516"/>
          </a:xfrm>
          <a:prstGeom prst="rect">
            <a:avLst/>
          </a:prstGeom>
        </p:spPr>
        <p:txBody>
          <a:bodyPr anchor="t" rtlCol="false" tIns="0" lIns="0" bIns="0" rIns="0">
            <a:spAutoFit/>
          </a:bodyPr>
          <a:lstStyle/>
          <a:p>
            <a:pPr algn="just">
              <a:lnSpc>
                <a:spcPts val="3519"/>
              </a:lnSpc>
            </a:pPr>
            <a:r>
              <a:rPr lang="en-US" sz="2199">
                <a:solidFill>
                  <a:srgbClr val="545454"/>
                </a:solidFill>
                <a:latin typeface="Poppins"/>
              </a:rPr>
              <a:t>Imagine a digital record book shared across a vast network of computers. This record book, continuously replicated and updated. It securely stores information in blocks, chronologically chained together using cryptography. This structure makes tampering with data nearly impossible, fostering trust and transparency in transactions. Blockchain's potential extends beyond cryptocurrencies, offering a secure way to track ownership, manage supply chains, and conduct many other digital interactions.</a:t>
            </a:r>
          </a:p>
        </p:txBody>
      </p:sp>
      <p:sp>
        <p:nvSpPr>
          <p:cNvPr name="TextBox 7" id="7"/>
          <p:cNvSpPr txBox="true"/>
          <p:nvPr/>
        </p:nvSpPr>
        <p:spPr>
          <a:xfrm rot="0">
            <a:off x="1544727" y="2546276"/>
            <a:ext cx="4668112"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Introduction</a:t>
            </a:r>
          </a:p>
        </p:txBody>
      </p:sp>
      <p:sp>
        <p:nvSpPr>
          <p:cNvPr name="Freeform 8" id="8"/>
          <p:cNvSpPr/>
          <p:nvPr/>
        </p:nvSpPr>
        <p:spPr>
          <a:xfrm flipH="false" flipV="false" rot="0">
            <a:off x="13825022" y="480302"/>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0" y="4255742"/>
            <a:ext cx="6212838" cy="288733"/>
            <a:chOff x="0" y="0"/>
            <a:chExt cx="1636303" cy="76045"/>
          </a:xfrm>
        </p:grpSpPr>
        <p:sp>
          <p:nvSpPr>
            <p:cNvPr name="Freeform 10" id="10"/>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11" id="11"/>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9834318" y="5912484"/>
            <a:ext cx="7745497" cy="4374516"/>
          </a:xfrm>
          <a:prstGeom prst="rect">
            <a:avLst/>
          </a:prstGeom>
        </p:spPr>
        <p:txBody>
          <a:bodyPr anchor="t" rtlCol="false" tIns="0" lIns="0" bIns="0" rIns="0">
            <a:spAutoFit/>
          </a:bodyPr>
          <a:lstStyle/>
          <a:p>
            <a:pPr algn="just">
              <a:lnSpc>
                <a:spcPts val="3519"/>
              </a:lnSpc>
            </a:pPr>
            <a:r>
              <a:rPr lang="en-US" sz="2199">
                <a:solidFill>
                  <a:srgbClr val="545454"/>
                </a:solidFill>
                <a:latin typeface="Poppins Bold Italics"/>
              </a:rPr>
              <a:t>Forget traditional banks! </a:t>
            </a:r>
          </a:p>
          <a:p>
            <a:pPr algn="just">
              <a:lnSpc>
                <a:spcPts val="3519"/>
              </a:lnSpc>
            </a:pPr>
            <a:r>
              <a:rPr lang="en-US" sz="2199">
                <a:solidFill>
                  <a:srgbClr val="545454"/>
                </a:solidFill>
                <a:latin typeface="Poppins"/>
              </a:rPr>
              <a:t>DeFinance is a decentralized application built on blockchain which allows you to borrow and lend cryptocurrencies directly to other users, cutting out the middleman. Imagine earning interest on your crypto holdings or getting a loan without a bank. DeFi offers a new way to manage your crypto and potentially earn more.</a:t>
            </a:r>
          </a:p>
          <a:p>
            <a:pPr algn="just">
              <a:lnSpc>
                <a:spcPts val="3519"/>
              </a:lnSpc>
            </a:pPr>
          </a:p>
          <a:p>
            <a:pPr algn="just">
              <a:lnSpc>
                <a:spcPts val="3519"/>
              </a:lnSpc>
            </a:pPr>
          </a:p>
        </p:txBody>
      </p:sp>
      <p:sp>
        <p:nvSpPr>
          <p:cNvPr name="TextBox 13" id="13"/>
          <p:cNvSpPr txBox="true"/>
          <p:nvPr/>
        </p:nvSpPr>
        <p:spPr>
          <a:xfrm rot="0">
            <a:off x="10049944" y="5116471"/>
            <a:ext cx="3325998" cy="424815"/>
          </a:xfrm>
          <a:prstGeom prst="rect">
            <a:avLst/>
          </a:prstGeom>
        </p:spPr>
        <p:txBody>
          <a:bodyPr anchor="t" rtlCol="false" tIns="0" lIns="0" bIns="0" rIns="0">
            <a:spAutoFit/>
          </a:bodyPr>
          <a:lstStyle/>
          <a:p>
            <a:pPr>
              <a:lnSpc>
                <a:spcPts val="3360"/>
              </a:lnSpc>
            </a:pPr>
            <a:r>
              <a:rPr lang="en-US" sz="2400">
                <a:solidFill>
                  <a:srgbClr val="101010"/>
                </a:solidFill>
                <a:latin typeface="Poppins Bold"/>
              </a:rPr>
              <a:t>What is DeFinance ?</a:t>
            </a:r>
          </a:p>
        </p:txBody>
      </p:sp>
      <p:sp>
        <p:nvSpPr>
          <p:cNvPr name="Freeform 14" id="14"/>
          <p:cNvSpPr/>
          <p:nvPr/>
        </p:nvSpPr>
        <p:spPr>
          <a:xfrm flipH="false" flipV="false" rot="0">
            <a:off x="4856008" y="5151383"/>
            <a:ext cx="1356830" cy="783569"/>
          </a:xfrm>
          <a:custGeom>
            <a:avLst/>
            <a:gdLst/>
            <a:ahLst/>
            <a:cxnLst/>
            <a:rect r="r" b="b" t="t" l="l"/>
            <a:pathLst>
              <a:path h="783569" w="1356830">
                <a:moveTo>
                  <a:pt x="0" y="0"/>
                </a:moveTo>
                <a:lnTo>
                  <a:pt x="1356830" y="0"/>
                </a:lnTo>
                <a:lnTo>
                  <a:pt x="1356830" y="783569"/>
                </a:lnTo>
                <a:lnTo>
                  <a:pt x="0" y="783569"/>
                </a:lnTo>
                <a:lnTo>
                  <a:pt x="0" y="0"/>
                </a:lnTo>
                <a:close/>
              </a:path>
            </a:pathLst>
          </a:custGeom>
          <a:blipFill>
            <a:blip r:embed="rId4"/>
            <a:stretch>
              <a:fillRect l="0" t="0" r="0" b="0"/>
            </a:stretch>
          </a:blipFill>
          <a:ln cap="sq">
            <a:noFill/>
            <a:prstDash val="solid"/>
            <a:miter/>
          </a:ln>
        </p:spPr>
      </p:sp>
      <p:sp>
        <p:nvSpPr>
          <p:cNvPr name="Freeform 15" id="15"/>
          <p:cNvSpPr/>
          <p:nvPr/>
        </p:nvSpPr>
        <p:spPr>
          <a:xfrm flipH="true" flipV="false" rot="0">
            <a:off x="5055290" y="4767516"/>
            <a:ext cx="958267" cy="1101457"/>
          </a:xfrm>
          <a:custGeom>
            <a:avLst/>
            <a:gdLst/>
            <a:ahLst/>
            <a:cxnLst/>
            <a:rect r="r" b="b" t="t" l="l"/>
            <a:pathLst>
              <a:path h="1101457" w="958267">
                <a:moveTo>
                  <a:pt x="958267" y="0"/>
                </a:moveTo>
                <a:lnTo>
                  <a:pt x="0" y="0"/>
                </a:lnTo>
                <a:lnTo>
                  <a:pt x="0" y="1101457"/>
                </a:lnTo>
                <a:lnTo>
                  <a:pt x="958267" y="1101457"/>
                </a:lnTo>
                <a:lnTo>
                  <a:pt x="958267" y="0"/>
                </a:lnTo>
                <a:close/>
              </a:path>
            </a:pathLst>
          </a:custGeom>
          <a:blipFill>
            <a:blip r:embed="rId5">
              <a:alphaModFix amt="90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6" id="16"/>
          <p:cNvSpPr/>
          <p:nvPr/>
        </p:nvSpPr>
        <p:spPr>
          <a:xfrm flipH="false" flipV="false" rot="0">
            <a:off x="13575967" y="4890120"/>
            <a:ext cx="898161" cy="944190"/>
          </a:xfrm>
          <a:custGeom>
            <a:avLst/>
            <a:gdLst/>
            <a:ahLst/>
            <a:cxnLst/>
            <a:rect r="r" b="b" t="t" l="l"/>
            <a:pathLst>
              <a:path h="944190" w="898161">
                <a:moveTo>
                  <a:pt x="0" y="0"/>
                </a:moveTo>
                <a:lnTo>
                  <a:pt x="898161" y="0"/>
                </a:lnTo>
                <a:lnTo>
                  <a:pt x="898161" y="944190"/>
                </a:lnTo>
                <a:lnTo>
                  <a:pt x="0" y="944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42329"/>
            <a:ext cx="7243496" cy="904875"/>
          </a:xfrm>
          <a:prstGeom prst="rect">
            <a:avLst/>
          </a:prstGeom>
        </p:spPr>
        <p:txBody>
          <a:bodyPr anchor="t" rtlCol="false" tIns="0" lIns="0" bIns="0" rIns="0">
            <a:spAutoFit/>
          </a:bodyPr>
          <a:lstStyle/>
          <a:p>
            <a:pPr algn="ctr">
              <a:lnSpc>
                <a:spcPts val="6719"/>
              </a:lnSpc>
            </a:pPr>
            <a:r>
              <a:rPr lang="en-US" sz="5599">
                <a:solidFill>
                  <a:srgbClr val="101010"/>
                </a:solidFill>
                <a:latin typeface="Poppins Bold"/>
              </a:rPr>
              <a:t>Problem Statement</a:t>
            </a:r>
          </a:p>
        </p:txBody>
      </p:sp>
      <p:grpSp>
        <p:nvGrpSpPr>
          <p:cNvPr name="Group 3" id="3"/>
          <p:cNvGrpSpPr/>
          <p:nvPr/>
        </p:nvGrpSpPr>
        <p:grpSpPr>
          <a:xfrm rot="0">
            <a:off x="0" y="5143500"/>
            <a:ext cx="6121614" cy="5143500"/>
            <a:chOff x="0" y="0"/>
            <a:chExt cx="1451049" cy="1219200"/>
          </a:xfrm>
        </p:grpSpPr>
        <p:sp>
          <p:nvSpPr>
            <p:cNvPr name="Freeform 4" id="4"/>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5" id="5"/>
            <p:cNvSpPr txBox="true"/>
            <p:nvPr/>
          </p:nvSpPr>
          <p:spPr>
            <a:xfrm>
              <a:off x="0" y="-38100"/>
              <a:ext cx="1451049"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82236" y="6932956"/>
            <a:ext cx="3957143" cy="869316"/>
          </a:xfrm>
          <a:prstGeom prst="rect">
            <a:avLst/>
          </a:prstGeom>
        </p:spPr>
        <p:txBody>
          <a:bodyPr anchor="t" rtlCol="false" tIns="0" lIns="0" bIns="0" rIns="0">
            <a:spAutoFit/>
          </a:bodyPr>
          <a:lstStyle/>
          <a:p>
            <a:pPr algn="just">
              <a:lnSpc>
                <a:spcPts val="3519"/>
              </a:lnSpc>
            </a:pPr>
            <a:r>
              <a:rPr lang="en-US" sz="2199">
                <a:solidFill>
                  <a:srgbClr val="D9D9D9"/>
                </a:solidFill>
                <a:latin typeface="Poppins"/>
              </a:rPr>
              <a:t>No Availablity of efficient &amp; transperant solutions.</a:t>
            </a:r>
          </a:p>
        </p:txBody>
      </p:sp>
      <p:sp>
        <p:nvSpPr>
          <p:cNvPr name="TextBox 7" id="7"/>
          <p:cNvSpPr txBox="true"/>
          <p:nvPr/>
        </p:nvSpPr>
        <p:spPr>
          <a:xfrm rot="0">
            <a:off x="1082236" y="1645383"/>
            <a:ext cx="8243522" cy="3498117"/>
          </a:xfrm>
          <a:prstGeom prst="rect">
            <a:avLst/>
          </a:prstGeom>
        </p:spPr>
        <p:txBody>
          <a:bodyPr anchor="t" rtlCol="false" tIns="0" lIns="0" bIns="0" rIns="0">
            <a:spAutoFit/>
          </a:bodyPr>
          <a:lstStyle/>
          <a:p>
            <a:pPr algn="just">
              <a:lnSpc>
                <a:spcPts val="3523"/>
              </a:lnSpc>
            </a:pPr>
            <a:r>
              <a:rPr lang="en-US" sz="2201">
                <a:solidFill>
                  <a:srgbClr val="545454"/>
                </a:solidFill>
                <a:latin typeface="Poppins"/>
              </a:rPr>
              <a:t>The existing traditional financial systems often present numerous challenges and limitations in providing efficient, transparent, trustless and inclusive lending and borrowing services. As a result, the decentralized finance (DeFi) space has emerged, seeking to revolutionize the financial industry through the use of blockchain technology and smart contracts.</a:t>
            </a:r>
          </a:p>
          <a:p>
            <a:pPr algn="just">
              <a:lnSpc>
                <a:spcPts val="3523"/>
              </a:lnSpc>
            </a:pPr>
          </a:p>
        </p:txBody>
      </p:sp>
      <p:sp>
        <p:nvSpPr>
          <p:cNvPr name="Freeform 8" id="8"/>
          <p:cNvSpPr/>
          <p:nvPr/>
        </p:nvSpPr>
        <p:spPr>
          <a:xfrm flipH="false" flipV="false" rot="0">
            <a:off x="8743598" y="-1519038"/>
            <a:ext cx="12260528" cy="8939040"/>
          </a:xfrm>
          <a:custGeom>
            <a:avLst/>
            <a:gdLst/>
            <a:ahLst/>
            <a:cxnLst/>
            <a:rect r="r" b="b" t="t" l="l"/>
            <a:pathLst>
              <a:path h="8939040" w="12260528">
                <a:moveTo>
                  <a:pt x="0" y="0"/>
                </a:moveTo>
                <a:lnTo>
                  <a:pt x="12260529" y="0"/>
                </a:lnTo>
                <a:lnTo>
                  <a:pt x="12260529" y="8939039"/>
                </a:lnTo>
                <a:lnTo>
                  <a:pt x="0" y="89390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121614" y="5143500"/>
            <a:ext cx="6044772" cy="5143500"/>
            <a:chOff x="0" y="0"/>
            <a:chExt cx="1432835" cy="1219200"/>
          </a:xfrm>
        </p:grpSpPr>
        <p:sp>
          <p:nvSpPr>
            <p:cNvPr name="Freeform 10" id="10"/>
            <p:cNvSpPr/>
            <p:nvPr/>
          </p:nvSpPr>
          <p:spPr>
            <a:xfrm flipH="false" flipV="false" rot="0">
              <a:off x="0" y="0"/>
              <a:ext cx="1432835" cy="1219200"/>
            </a:xfrm>
            <a:custGeom>
              <a:avLst/>
              <a:gdLst/>
              <a:ahLst/>
              <a:cxnLst/>
              <a:rect r="r" b="b" t="t" l="l"/>
              <a:pathLst>
                <a:path h="1219200" w="1432835">
                  <a:moveTo>
                    <a:pt x="0" y="0"/>
                  </a:moveTo>
                  <a:lnTo>
                    <a:pt x="1432835" y="0"/>
                  </a:lnTo>
                  <a:lnTo>
                    <a:pt x="1432835" y="1219200"/>
                  </a:lnTo>
                  <a:lnTo>
                    <a:pt x="0" y="1219200"/>
                  </a:lnTo>
                  <a:close/>
                </a:path>
              </a:pathLst>
            </a:custGeom>
            <a:solidFill>
              <a:srgbClr val="3DCAB1"/>
            </a:solidFill>
          </p:spPr>
        </p:sp>
        <p:sp>
          <p:nvSpPr>
            <p:cNvPr name="TextBox 11" id="11"/>
            <p:cNvSpPr txBox="true"/>
            <p:nvPr/>
          </p:nvSpPr>
          <p:spPr>
            <a:xfrm>
              <a:off x="0" y="-38100"/>
              <a:ext cx="1432835"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7304689" y="6932956"/>
            <a:ext cx="3678622" cy="869316"/>
          </a:xfrm>
          <a:prstGeom prst="rect">
            <a:avLst/>
          </a:prstGeom>
        </p:spPr>
        <p:txBody>
          <a:bodyPr anchor="t" rtlCol="false" tIns="0" lIns="0" bIns="0" rIns="0">
            <a:spAutoFit/>
          </a:bodyPr>
          <a:lstStyle/>
          <a:p>
            <a:pPr>
              <a:lnSpc>
                <a:spcPts val="3519"/>
              </a:lnSpc>
            </a:pPr>
            <a:r>
              <a:rPr lang="en-US" sz="2199">
                <a:solidFill>
                  <a:srgbClr val="FFFFFF"/>
                </a:solidFill>
                <a:latin typeface="Poppins"/>
              </a:rPr>
              <a:t>No Trustless &amp; Decentralized platform.</a:t>
            </a:r>
          </a:p>
        </p:txBody>
      </p:sp>
      <p:grpSp>
        <p:nvGrpSpPr>
          <p:cNvPr name="Group 13" id="13"/>
          <p:cNvGrpSpPr/>
          <p:nvPr/>
        </p:nvGrpSpPr>
        <p:grpSpPr>
          <a:xfrm rot="0">
            <a:off x="12166386" y="5143500"/>
            <a:ext cx="6121614" cy="5143500"/>
            <a:chOff x="0" y="0"/>
            <a:chExt cx="1451049" cy="1219200"/>
          </a:xfrm>
        </p:grpSpPr>
        <p:sp>
          <p:nvSpPr>
            <p:cNvPr name="Freeform 14" id="14"/>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15" id="15"/>
            <p:cNvSpPr txBox="true"/>
            <p:nvPr/>
          </p:nvSpPr>
          <p:spPr>
            <a:xfrm>
              <a:off x="0" y="-38100"/>
              <a:ext cx="1451049"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3113501" y="6713881"/>
            <a:ext cx="4227385" cy="1307466"/>
          </a:xfrm>
          <a:prstGeom prst="rect">
            <a:avLst/>
          </a:prstGeom>
        </p:spPr>
        <p:txBody>
          <a:bodyPr anchor="t" rtlCol="false" tIns="0" lIns="0" bIns="0" rIns="0">
            <a:spAutoFit/>
          </a:bodyPr>
          <a:lstStyle/>
          <a:p>
            <a:pPr algn="just">
              <a:lnSpc>
                <a:spcPts val="3519"/>
              </a:lnSpc>
            </a:pPr>
            <a:r>
              <a:rPr lang="en-US" sz="2199">
                <a:solidFill>
                  <a:srgbClr val="D9D9D9"/>
                </a:solidFill>
                <a:latin typeface="Poppins"/>
              </a:rPr>
              <a:t>Exclusivity to services to certain users in traditional systems.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01128" y="-111438"/>
            <a:ext cx="5443436" cy="3428674"/>
            <a:chOff x="0" y="0"/>
            <a:chExt cx="1290296" cy="812723"/>
          </a:xfrm>
        </p:grpSpPr>
        <p:sp>
          <p:nvSpPr>
            <p:cNvPr name="Freeform 3" id="3"/>
            <p:cNvSpPr/>
            <p:nvPr/>
          </p:nvSpPr>
          <p:spPr>
            <a:xfrm flipH="false" flipV="false" rot="0">
              <a:off x="0" y="0"/>
              <a:ext cx="1290296" cy="812723"/>
            </a:xfrm>
            <a:custGeom>
              <a:avLst/>
              <a:gdLst/>
              <a:ahLst/>
              <a:cxnLst/>
              <a:rect r="r" b="b" t="t" l="l"/>
              <a:pathLst>
                <a:path h="812723" w="1290296">
                  <a:moveTo>
                    <a:pt x="0" y="0"/>
                  </a:moveTo>
                  <a:lnTo>
                    <a:pt x="1290296" y="0"/>
                  </a:lnTo>
                  <a:lnTo>
                    <a:pt x="1290296" y="812723"/>
                  </a:lnTo>
                  <a:lnTo>
                    <a:pt x="0" y="812723"/>
                  </a:lnTo>
                  <a:close/>
                </a:path>
              </a:pathLst>
            </a:custGeom>
            <a:solidFill>
              <a:srgbClr val="071C42"/>
            </a:solidFill>
          </p:spPr>
        </p:sp>
        <p:sp>
          <p:nvSpPr>
            <p:cNvPr name="TextBox 4" id="4"/>
            <p:cNvSpPr txBox="true"/>
            <p:nvPr/>
          </p:nvSpPr>
          <p:spPr>
            <a:xfrm>
              <a:off x="0" y="-38100"/>
              <a:ext cx="1290296" cy="85082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068329" y="1089819"/>
            <a:ext cx="4109035" cy="869316"/>
          </a:xfrm>
          <a:prstGeom prst="rect">
            <a:avLst/>
          </a:prstGeom>
        </p:spPr>
        <p:txBody>
          <a:bodyPr anchor="t" rtlCol="false" tIns="0" lIns="0" bIns="0" rIns="0">
            <a:spAutoFit/>
          </a:bodyPr>
          <a:lstStyle/>
          <a:p>
            <a:pPr algn="just">
              <a:lnSpc>
                <a:spcPts val="3519"/>
              </a:lnSpc>
            </a:pPr>
            <a:r>
              <a:rPr lang="en-US" sz="2199">
                <a:solidFill>
                  <a:srgbClr val="D9D9D9"/>
                </a:solidFill>
                <a:latin typeface="Poppins"/>
              </a:rPr>
              <a:t>To Develop a DeFinance Platform</a:t>
            </a:r>
          </a:p>
        </p:txBody>
      </p:sp>
      <p:grpSp>
        <p:nvGrpSpPr>
          <p:cNvPr name="Group 6" id="6"/>
          <p:cNvGrpSpPr/>
          <p:nvPr/>
        </p:nvGrpSpPr>
        <p:grpSpPr>
          <a:xfrm rot="0">
            <a:off x="12844564" y="-111438"/>
            <a:ext cx="5443436" cy="3428674"/>
            <a:chOff x="0" y="0"/>
            <a:chExt cx="1290296" cy="812723"/>
          </a:xfrm>
        </p:grpSpPr>
        <p:sp>
          <p:nvSpPr>
            <p:cNvPr name="Freeform 7" id="7"/>
            <p:cNvSpPr/>
            <p:nvPr/>
          </p:nvSpPr>
          <p:spPr>
            <a:xfrm flipH="false" flipV="false" rot="0">
              <a:off x="0" y="0"/>
              <a:ext cx="1290296" cy="812723"/>
            </a:xfrm>
            <a:custGeom>
              <a:avLst/>
              <a:gdLst/>
              <a:ahLst/>
              <a:cxnLst/>
              <a:rect r="r" b="b" t="t" l="l"/>
              <a:pathLst>
                <a:path h="812723" w="1290296">
                  <a:moveTo>
                    <a:pt x="0" y="0"/>
                  </a:moveTo>
                  <a:lnTo>
                    <a:pt x="1290296" y="0"/>
                  </a:lnTo>
                  <a:lnTo>
                    <a:pt x="1290296" y="812723"/>
                  </a:lnTo>
                  <a:lnTo>
                    <a:pt x="0" y="812723"/>
                  </a:lnTo>
                  <a:close/>
                </a:path>
              </a:pathLst>
            </a:custGeom>
            <a:solidFill>
              <a:srgbClr val="3DCAB1"/>
            </a:solidFill>
          </p:spPr>
        </p:sp>
        <p:sp>
          <p:nvSpPr>
            <p:cNvPr name="TextBox 8" id="8"/>
            <p:cNvSpPr txBox="true"/>
            <p:nvPr/>
          </p:nvSpPr>
          <p:spPr>
            <a:xfrm>
              <a:off x="0" y="-38100"/>
              <a:ext cx="1290296" cy="85082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3511765" y="1089819"/>
            <a:ext cx="4109035" cy="869316"/>
          </a:xfrm>
          <a:prstGeom prst="rect">
            <a:avLst/>
          </a:prstGeom>
        </p:spPr>
        <p:txBody>
          <a:bodyPr anchor="t" rtlCol="false" tIns="0" lIns="0" bIns="0" rIns="0">
            <a:spAutoFit/>
          </a:bodyPr>
          <a:lstStyle/>
          <a:p>
            <a:pPr algn="just">
              <a:lnSpc>
                <a:spcPts val="3519"/>
              </a:lnSpc>
            </a:pPr>
            <a:r>
              <a:rPr lang="en-US" sz="2199">
                <a:solidFill>
                  <a:srgbClr val="FFFFFF"/>
                </a:solidFill>
                <a:latin typeface="Poppins"/>
              </a:rPr>
              <a:t>To offer a Trustless and Transparent Solution </a:t>
            </a:r>
          </a:p>
        </p:txBody>
      </p:sp>
      <p:grpSp>
        <p:nvGrpSpPr>
          <p:cNvPr name="Group 10" id="10"/>
          <p:cNvGrpSpPr/>
          <p:nvPr/>
        </p:nvGrpSpPr>
        <p:grpSpPr>
          <a:xfrm rot="0">
            <a:off x="7401579" y="3317236"/>
            <a:ext cx="5443436" cy="3663926"/>
            <a:chOff x="0" y="0"/>
            <a:chExt cx="1290296" cy="868486"/>
          </a:xfrm>
        </p:grpSpPr>
        <p:sp>
          <p:nvSpPr>
            <p:cNvPr name="Freeform 11" id="11"/>
            <p:cNvSpPr/>
            <p:nvPr/>
          </p:nvSpPr>
          <p:spPr>
            <a:xfrm flipH="false" flipV="false" rot="0">
              <a:off x="0" y="0"/>
              <a:ext cx="1290296" cy="868486"/>
            </a:xfrm>
            <a:custGeom>
              <a:avLst/>
              <a:gdLst/>
              <a:ahLst/>
              <a:cxnLst/>
              <a:rect r="r" b="b" t="t" l="l"/>
              <a:pathLst>
                <a:path h="868486" w="1290296">
                  <a:moveTo>
                    <a:pt x="0" y="0"/>
                  </a:moveTo>
                  <a:lnTo>
                    <a:pt x="1290296" y="0"/>
                  </a:lnTo>
                  <a:lnTo>
                    <a:pt x="1290296" y="868486"/>
                  </a:lnTo>
                  <a:lnTo>
                    <a:pt x="0" y="868486"/>
                  </a:lnTo>
                  <a:close/>
                </a:path>
              </a:pathLst>
            </a:custGeom>
            <a:solidFill>
              <a:srgbClr val="3DCAB1"/>
            </a:solidFill>
          </p:spPr>
        </p:sp>
        <p:sp>
          <p:nvSpPr>
            <p:cNvPr name="TextBox 12" id="12"/>
            <p:cNvSpPr txBox="true"/>
            <p:nvPr/>
          </p:nvSpPr>
          <p:spPr>
            <a:xfrm>
              <a:off x="0" y="-38100"/>
              <a:ext cx="1290296" cy="90658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2845015" y="3317236"/>
            <a:ext cx="5443436" cy="3663926"/>
            <a:chOff x="0" y="0"/>
            <a:chExt cx="1290296" cy="868486"/>
          </a:xfrm>
        </p:grpSpPr>
        <p:sp>
          <p:nvSpPr>
            <p:cNvPr name="Freeform 14" id="14"/>
            <p:cNvSpPr/>
            <p:nvPr/>
          </p:nvSpPr>
          <p:spPr>
            <a:xfrm flipH="false" flipV="false" rot="0">
              <a:off x="0" y="0"/>
              <a:ext cx="1290296" cy="868486"/>
            </a:xfrm>
            <a:custGeom>
              <a:avLst/>
              <a:gdLst/>
              <a:ahLst/>
              <a:cxnLst/>
              <a:rect r="r" b="b" t="t" l="l"/>
              <a:pathLst>
                <a:path h="868486" w="1290296">
                  <a:moveTo>
                    <a:pt x="0" y="0"/>
                  </a:moveTo>
                  <a:lnTo>
                    <a:pt x="1290296" y="0"/>
                  </a:lnTo>
                  <a:lnTo>
                    <a:pt x="1290296" y="868486"/>
                  </a:lnTo>
                  <a:lnTo>
                    <a:pt x="0" y="868486"/>
                  </a:lnTo>
                  <a:close/>
                </a:path>
              </a:pathLst>
            </a:custGeom>
            <a:solidFill>
              <a:srgbClr val="071C42"/>
            </a:solidFill>
          </p:spPr>
        </p:sp>
        <p:sp>
          <p:nvSpPr>
            <p:cNvPr name="TextBox 15" id="15"/>
            <p:cNvSpPr txBox="true"/>
            <p:nvPr/>
          </p:nvSpPr>
          <p:spPr>
            <a:xfrm>
              <a:off x="0" y="-38100"/>
              <a:ext cx="1290296" cy="906586"/>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221496" y="1545749"/>
            <a:ext cx="3912682" cy="90487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Objectives</a:t>
            </a:r>
          </a:p>
        </p:txBody>
      </p:sp>
      <p:sp>
        <p:nvSpPr>
          <p:cNvPr name="Freeform 17" id="17"/>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7401579" y="6981162"/>
            <a:ext cx="5443436" cy="4476750"/>
            <a:chOff x="0" y="0"/>
            <a:chExt cx="1290296" cy="1061156"/>
          </a:xfrm>
        </p:grpSpPr>
        <p:sp>
          <p:nvSpPr>
            <p:cNvPr name="Freeform 19" id="19"/>
            <p:cNvSpPr/>
            <p:nvPr/>
          </p:nvSpPr>
          <p:spPr>
            <a:xfrm flipH="false" flipV="false" rot="0">
              <a:off x="0" y="0"/>
              <a:ext cx="1290296" cy="1061156"/>
            </a:xfrm>
            <a:custGeom>
              <a:avLst/>
              <a:gdLst/>
              <a:ahLst/>
              <a:cxnLst/>
              <a:rect r="r" b="b" t="t" l="l"/>
              <a:pathLst>
                <a:path h="1061156" w="1290296">
                  <a:moveTo>
                    <a:pt x="0" y="0"/>
                  </a:moveTo>
                  <a:lnTo>
                    <a:pt x="1290296" y="0"/>
                  </a:lnTo>
                  <a:lnTo>
                    <a:pt x="1290296" y="1061156"/>
                  </a:lnTo>
                  <a:lnTo>
                    <a:pt x="0" y="1061156"/>
                  </a:lnTo>
                  <a:close/>
                </a:path>
              </a:pathLst>
            </a:custGeom>
            <a:solidFill>
              <a:srgbClr val="071C42"/>
            </a:solidFill>
          </p:spPr>
        </p:sp>
        <p:sp>
          <p:nvSpPr>
            <p:cNvPr name="TextBox 20" id="20"/>
            <p:cNvSpPr txBox="true"/>
            <p:nvPr/>
          </p:nvSpPr>
          <p:spPr>
            <a:xfrm>
              <a:off x="0" y="-38100"/>
              <a:ext cx="1290296" cy="1099256"/>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2845015" y="6981162"/>
            <a:ext cx="5443436" cy="4714875"/>
            <a:chOff x="0" y="0"/>
            <a:chExt cx="1290296" cy="1117600"/>
          </a:xfrm>
        </p:grpSpPr>
        <p:sp>
          <p:nvSpPr>
            <p:cNvPr name="Freeform 22" id="22"/>
            <p:cNvSpPr/>
            <p:nvPr/>
          </p:nvSpPr>
          <p:spPr>
            <a:xfrm flipH="false" flipV="false" rot="0">
              <a:off x="0" y="0"/>
              <a:ext cx="1290296" cy="1117600"/>
            </a:xfrm>
            <a:custGeom>
              <a:avLst/>
              <a:gdLst/>
              <a:ahLst/>
              <a:cxnLst/>
              <a:rect r="r" b="b" t="t" l="l"/>
              <a:pathLst>
                <a:path h="1117600" w="1290296">
                  <a:moveTo>
                    <a:pt x="0" y="0"/>
                  </a:moveTo>
                  <a:lnTo>
                    <a:pt x="1290296" y="0"/>
                  </a:lnTo>
                  <a:lnTo>
                    <a:pt x="1290296" y="1117600"/>
                  </a:lnTo>
                  <a:lnTo>
                    <a:pt x="0" y="1117600"/>
                  </a:lnTo>
                  <a:close/>
                </a:path>
              </a:pathLst>
            </a:custGeom>
            <a:solidFill>
              <a:srgbClr val="3DCAB1"/>
            </a:solidFill>
          </p:spPr>
        </p:sp>
        <p:sp>
          <p:nvSpPr>
            <p:cNvPr name="TextBox 23" id="23"/>
            <p:cNvSpPr txBox="true"/>
            <p:nvPr/>
          </p:nvSpPr>
          <p:spPr>
            <a:xfrm>
              <a:off x="0" y="-38100"/>
              <a:ext cx="1290296" cy="1155700"/>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8311585" y="4881229"/>
            <a:ext cx="3622522" cy="431166"/>
          </a:xfrm>
          <a:prstGeom prst="rect">
            <a:avLst/>
          </a:prstGeom>
        </p:spPr>
        <p:txBody>
          <a:bodyPr anchor="t" rtlCol="false" tIns="0" lIns="0" bIns="0" rIns="0">
            <a:spAutoFit/>
          </a:bodyPr>
          <a:lstStyle/>
          <a:p>
            <a:pPr>
              <a:lnSpc>
                <a:spcPts val="3519"/>
              </a:lnSpc>
            </a:pPr>
            <a:r>
              <a:rPr lang="en-US" sz="2199">
                <a:solidFill>
                  <a:srgbClr val="FFFFFF"/>
                </a:solidFill>
                <a:latin typeface="Poppins"/>
              </a:rPr>
              <a:t>Ensure Financial Inclusion</a:t>
            </a:r>
          </a:p>
        </p:txBody>
      </p:sp>
      <p:sp>
        <p:nvSpPr>
          <p:cNvPr name="TextBox 25" id="25"/>
          <p:cNvSpPr txBox="true"/>
          <p:nvPr/>
        </p:nvSpPr>
        <p:spPr>
          <a:xfrm rot="0">
            <a:off x="13693190" y="4656455"/>
            <a:ext cx="3747085" cy="869316"/>
          </a:xfrm>
          <a:prstGeom prst="rect">
            <a:avLst/>
          </a:prstGeom>
        </p:spPr>
        <p:txBody>
          <a:bodyPr anchor="t" rtlCol="false" tIns="0" lIns="0" bIns="0" rIns="0">
            <a:spAutoFit/>
          </a:bodyPr>
          <a:lstStyle/>
          <a:p>
            <a:pPr algn="just">
              <a:lnSpc>
                <a:spcPts val="3519"/>
              </a:lnSpc>
            </a:pPr>
            <a:r>
              <a:rPr lang="en-US" sz="2199">
                <a:solidFill>
                  <a:srgbClr val="D9D9D9"/>
                </a:solidFill>
                <a:latin typeface="Poppins"/>
              </a:rPr>
              <a:t>Implement efficient and dynamic interest rates </a:t>
            </a:r>
          </a:p>
        </p:txBody>
      </p:sp>
      <p:sp>
        <p:nvSpPr>
          <p:cNvPr name="TextBox 26" id="26"/>
          <p:cNvSpPr txBox="true"/>
          <p:nvPr/>
        </p:nvSpPr>
        <p:spPr>
          <a:xfrm rot="0">
            <a:off x="8069004" y="8270529"/>
            <a:ext cx="4108585" cy="869316"/>
          </a:xfrm>
          <a:prstGeom prst="rect">
            <a:avLst/>
          </a:prstGeom>
        </p:spPr>
        <p:txBody>
          <a:bodyPr anchor="t" rtlCol="false" tIns="0" lIns="0" bIns="0" rIns="0">
            <a:spAutoFit/>
          </a:bodyPr>
          <a:lstStyle/>
          <a:p>
            <a:pPr algn="just">
              <a:lnSpc>
                <a:spcPts val="3519"/>
              </a:lnSpc>
            </a:pPr>
            <a:r>
              <a:rPr lang="en-US" sz="2199">
                <a:solidFill>
                  <a:srgbClr val="D9D9D9"/>
                </a:solidFill>
                <a:latin typeface="Poppins"/>
              </a:rPr>
              <a:t>Improve the cost &amp; capital efficiency </a:t>
            </a:r>
          </a:p>
        </p:txBody>
      </p:sp>
      <p:sp>
        <p:nvSpPr>
          <p:cNvPr name="TextBox 27" id="27"/>
          <p:cNvSpPr txBox="true"/>
          <p:nvPr/>
        </p:nvSpPr>
        <p:spPr>
          <a:xfrm rot="0">
            <a:off x="13457336" y="8489604"/>
            <a:ext cx="4217892" cy="431166"/>
          </a:xfrm>
          <a:prstGeom prst="rect">
            <a:avLst/>
          </a:prstGeom>
        </p:spPr>
        <p:txBody>
          <a:bodyPr anchor="t" rtlCol="false" tIns="0" lIns="0" bIns="0" rIns="0">
            <a:spAutoFit/>
          </a:bodyPr>
          <a:lstStyle/>
          <a:p>
            <a:pPr algn="just">
              <a:lnSpc>
                <a:spcPts val="3519"/>
              </a:lnSpc>
            </a:pPr>
            <a:r>
              <a:rPr lang="en-US" sz="2199">
                <a:solidFill>
                  <a:srgbClr val="FFFFFF"/>
                </a:solidFill>
                <a:latin typeface="Poppins"/>
              </a:rPr>
              <a:t>Mitigate Counterparty Risks</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grpSp>
        <p:nvGrpSpPr>
          <p:cNvPr name="Group 2" id="2"/>
          <p:cNvGrpSpPr/>
          <p:nvPr/>
        </p:nvGrpSpPr>
        <p:grpSpPr>
          <a:xfrm rot="0">
            <a:off x="6692320" y="618537"/>
            <a:ext cx="10920720" cy="9049927"/>
            <a:chOff x="0" y="0"/>
            <a:chExt cx="2588615" cy="2145168"/>
          </a:xfrm>
        </p:grpSpPr>
        <p:sp>
          <p:nvSpPr>
            <p:cNvPr name="Freeform 3" id="3"/>
            <p:cNvSpPr/>
            <p:nvPr/>
          </p:nvSpPr>
          <p:spPr>
            <a:xfrm flipH="false" flipV="false" rot="0">
              <a:off x="0" y="0"/>
              <a:ext cx="2588615" cy="2145168"/>
            </a:xfrm>
            <a:custGeom>
              <a:avLst/>
              <a:gdLst/>
              <a:ahLst/>
              <a:cxnLst/>
              <a:rect r="r" b="b" t="t" l="l"/>
              <a:pathLst>
                <a:path h="2145168" w="2588615">
                  <a:moveTo>
                    <a:pt x="0" y="0"/>
                  </a:moveTo>
                  <a:lnTo>
                    <a:pt x="2588615" y="0"/>
                  </a:lnTo>
                  <a:lnTo>
                    <a:pt x="2588615" y="2145168"/>
                  </a:lnTo>
                  <a:lnTo>
                    <a:pt x="0" y="2145168"/>
                  </a:lnTo>
                  <a:close/>
                </a:path>
              </a:pathLst>
            </a:custGeom>
            <a:solidFill>
              <a:srgbClr val="FFFFFF"/>
            </a:solidFill>
          </p:spPr>
        </p:sp>
        <p:sp>
          <p:nvSpPr>
            <p:cNvPr name="TextBox 4" id="4"/>
            <p:cNvSpPr txBox="true"/>
            <p:nvPr/>
          </p:nvSpPr>
          <p:spPr>
            <a:xfrm>
              <a:off x="0" y="-38100"/>
              <a:ext cx="2588615" cy="2183268"/>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stretch>
            <a:fillRect/>
          </a:stretch>
        </p:blipFill>
        <p:spPr>
          <a:xfrm rot="0">
            <a:off x="6027628" y="-7467"/>
            <a:ext cx="12434000" cy="10266180"/>
          </a:xfrm>
          <a:prstGeom prst="rect">
            <a:avLst/>
          </a:prstGeom>
        </p:spPr>
      </p:pic>
      <p:sp>
        <p:nvSpPr>
          <p:cNvPr name="TextBox 6" id="6"/>
          <p:cNvSpPr txBox="true"/>
          <p:nvPr/>
        </p:nvSpPr>
        <p:spPr>
          <a:xfrm rot="0">
            <a:off x="657243" y="971550"/>
            <a:ext cx="6035077" cy="1752600"/>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TVL and Borrowed</a:t>
            </a:r>
          </a:p>
        </p:txBody>
      </p:sp>
      <p:sp>
        <p:nvSpPr>
          <p:cNvPr name="TextBox 7" id="7"/>
          <p:cNvSpPr txBox="true"/>
          <p:nvPr/>
        </p:nvSpPr>
        <p:spPr>
          <a:xfrm rot="0">
            <a:off x="657243" y="2777410"/>
            <a:ext cx="4643986" cy="2183766"/>
          </a:xfrm>
          <a:prstGeom prst="rect">
            <a:avLst/>
          </a:prstGeom>
        </p:spPr>
        <p:txBody>
          <a:bodyPr anchor="t" rtlCol="false" tIns="0" lIns="0" bIns="0" rIns="0">
            <a:spAutoFit/>
          </a:bodyPr>
          <a:lstStyle/>
          <a:p>
            <a:pPr algn="just">
              <a:lnSpc>
                <a:spcPts val="3519"/>
              </a:lnSpc>
            </a:pPr>
            <a:r>
              <a:rPr lang="en-US" sz="2199">
                <a:solidFill>
                  <a:srgbClr val="D9D9D9"/>
                </a:solidFill>
                <a:latin typeface="Poppins"/>
              </a:rPr>
              <a:t>The chart illustrates the Total Value Locked and Borrowed in USD across various reputable DeFi platforms, with figures shown in millions of USD.</a:t>
            </a:r>
          </a:p>
        </p:txBody>
      </p:sp>
      <p:sp>
        <p:nvSpPr>
          <p:cNvPr name="Freeform 8" id="8"/>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5400000">
            <a:off x="-1974906" y="1974906"/>
            <a:ext cx="4238545" cy="288733"/>
            <a:chOff x="0" y="0"/>
            <a:chExt cx="1116325" cy="76045"/>
          </a:xfrm>
        </p:grpSpPr>
        <p:sp>
          <p:nvSpPr>
            <p:cNvPr name="Freeform 10" id="10"/>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11" id="11"/>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212838" cy="288733"/>
            <a:chOff x="0" y="0"/>
            <a:chExt cx="1636303" cy="76045"/>
          </a:xfrm>
        </p:grpSpPr>
        <p:sp>
          <p:nvSpPr>
            <p:cNvPr name="Freeform 3" id="3"/>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4" id="4"/>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562632">
            <a:off x="13176137" y="-3174132"/>
            <a:ext cx="8166327" cy="6636996"/>
          </a:xfrm>
          <a:custGeom>
            <a:avLst/>
            <a:gdLst/>
            <a:ahLst/>
            <a:cxnLst/>
            <a:rect r="r" b="b" t="t" l="l"/>
            <a:pathLst>
              <a:path h="6636996" w="8166327">
                <a:moveTo>
                  <a:pt x="8166326" y="0"/>
                </a:moveTo>
                <a:lnTo>
                  <a:pt x="0" y="0"/>
                </a:lnTo>
                <a:lnTo>
                  <a:pt x="0" y="6636997"/>
                </a:lnTo>
                <a:lnTo>
                  <a:pt x="8166326" y="6636997"/>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4430538">
            <a:off x="-3054463" y="6751821"/>
            <a:ext cx="8166327" cy="6636996"/>
          </a:xfrm>
          <a:custGeom>
            <a:avLst/>
            <a:gdLst/>
            <a:ahLst/>
            <a:cxnLst/>
            <a:rect r="r" b="b" t="t" l="l"/>
            <a:pathLst>
              <a:path h="6636996" w="8166327">
                <a:moveTo>
                  <a:pt x="8166326" y="0"/>
                </a:moveTo>
                <a:lnTo>
                  <a:pt x="0" y="0"/>
                </a:lnTo>
                <a:lnTo>
                  <a:pt x="0" y="6636996"/>
                </a:lnTo>
                <a:lnTo>
                  <a:pt x="8166326" y="6636996"/>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82073" y="1657675"/>
            <a:ext cx="15123854" cy="8412644"/>
          </a:xfrm>
          <a:custGeom>
            <a:avLst/>
            <a:gdLst/>
            <a:ahLst/>
            <a:cxnLst/>
            <a:rect r="r" b="b" t="t" l="l"/>
            <a:pathLst>
              <a:path h="8412644" w="15123854">
                <a:moveTo>
                  <a:pt x="0" y="0"/>
                </a:moveTo>
                <a:lnTo>
                  <a:pt x="15123854" y="0"/>
                </a:lnTo>
                <a:lnTo>
                  <a:pt x="15123854" y="8412644"/>
                </a:lnTo>
                <a:lnTo>
                  <a:pt x="0" y="8412644"/>
                </a:lnTo>
                <a:lnTo>
                  <a:pt x="0" y="0"/>
                </a:lnTo>
                <a:close/>
              </a:path>
            </a:pathLst>
          </a:custGeom>
          <a:blipFill>
            <a:blip r:embed="rId4"/>
            <a:stretch>
              <a:fillRect l="0" t="0" r="0" b="0"/>
            </a:stretch>
          </a:blipFill>
        </p:spPr>
      </p:sp>
      <p:sp>
        <p:nvSpPr>
          <p:cNvPr name="TextBox 8" id="8"/>
          <p:cNvSpPr txBox="true"/>
          <p:nvPr/>
        </p:nvSpPr>
        <p:spPr>
          <a:xfrm rot="0">
            <a:off x="516772" y="553792"/>
            <a:ext cx="8070057" cy="904875"/>
          </a:xfrm>
          <a:prstGeom prst="rect">
            <a:avLst/>
          </a:prstGeom>
        </p:spPr>
        <p:txBody>
          <a:bodyPr anchor="t" rtlCol="false" tIns="0" lIns="0" bIns="0" rIns="0">
            <a:spAutoFit/>
          </a:bodyPr>
          <a:lstStyle/>
          <a:p>
            <a:pPr>
              <a:lnSpc>
                <a:spcPts val="6719"/>
              </a:lnSpc>
            </a:pPr>
            <a:r>
              <a:rPr lang="en-US" sz="5599">
                <a:solidFill>
                  <a:srgbClr val="071C42"/>
                </a:solidFill>
                <a:latin typeface="Poppins Bold"/>
              </a:rPr>
              <a:t>Architecture Diagram</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212838" cy="288733"/>
            <a:chOff x="0" y="0"/>
            <a:chExt cx="1636303" cy="76045"/>
          </a:xfrm>
        </p:grpSpPr>
        <p:sp>
          <p:nvSpPr>
            <p:cNvPr name="Freeform 3" id="3"/>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4" id="4"/>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562632">
            <a:off x="13176137" y="-3174132"/>
            <a:ext cx="8166327" cy="6636996"/>
          </a:xfrm>
          <a:custGeom>
            <a:avLst/>
            <a:gdLst/>
            <a:ahLst/>
            <a:cxnLst/>
            <a:rect r="r" b="b" t="t" l="l"/>
            <a:pathLst>
              <a:path h="6636996" w="8166327">
                <a:moveTo>
                  <a:pt x="8166326" y="0"/>
                </a:moveTo>
                <a:lnTo>
                  <a:pt x="0" y="0"/>
                </a:lnTo>
                <a:lnTo>
                  <a:pt x="0" y="6636997"/>
                </a:lnTo>
                <a:lnTo>
                  <a:pt x="8166326" y="6636997"/>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604642" y="1458667"/>
            <a:ext cx="9078716" cy="8828333"/>
          </a:xfrm>
          <a:custGeom>
            <a:avLst/>
            <a:gdLst/>
            <a:ahLst/>
            <a:cxnLst/>
            <a:rect r="r" b="b" t="t" l="l"/>
            <a:pathLst>
              <a:path h="8828333" w="9078716">
                <a:moveTo>
                  <a:pt x="0" y="0"/>
                </a:moveTo>
                <a:lnTo>
                  <a:pt x="9078716" y="0"/>
                </a:lnTo>
                <a:lnTo>
                  <a:pt x="9078716" y="8828333"/>
                </a:lnTo>
                <a:lnTo>
                  <a:pt x="0" y="8828333"/>
                </a:lnTo>
                <a:lnTo>
                  <a:pt x="0" y="0"/>
                </a:lnTo>
                <a:close/>
              </a:path>
            </a:pathLst>
          </a:custGeom>
          <a:blipFill>
            <a:blip r:embed="rId4"/>
            <a:stretch>
              <a:fillRect l="0" t="0" r="0" b="0"/>
            </a:stretch>
          </a:blipFill>
        </p:spPr>
      </p:sp>
      <p:sp>
        <p:nvSpPr>
          <p:cNvPr name="TextBox 7" id="7"/>
          <p:cNvSpPr txBox="true"/>
          <p:nvPr/>
        </p:nvSpPr>
        <p:spPr>
          <a:xfrm rot="0">
            <a:off x="516772" y="553792"/>
            <a:ext cx="8070057" cy="904875"/>
          </a:xfrm>
          <a:prstGeom prst="rect">
            <a:avLst/>
          </a:prstGeom>
        </p:spPr>
        <p:txBody>
          <a:bodyPr anchor="t" rtlCol="false" tIns="0" lIns="0" bIns="0" rIns="0">
            <a:spAutoFit/>
          </a:bodyPr>
          <a:lstStyle/>
          <a:p>
            <a:pPr>
              <a:lnSpc>
                <a:spcPts val="6719"/>
              </a:lnSpc>
            </a:pPr>
            <a:r>
              <a:rPr lang="en-US" sz="5599">
                <a:solidFill>
                  <a:srgbClr val="071C42"/>
                </a:solidFill>
                <a:latin typeface="Poppins Bold"/>
              </a:rPr>
              <a:t>DFD Diagram</a:t>
            </a:r>
          </a:p>
        </p:txBody>
      </p:sp>
      <p:sp>
        <p:nvSpPr>
          <p:cNvPr name="Freeform 8" id="8"/>
          <p:cNvSpPr/>
          <p:nvPr/>
        </p:nvSpPr>
        <p:spPr>
          <a:xfrm flipH="true" flipV="false" rot="4430538">
            <a:off x="-3054463" y="6751821"/>
            <a:ext cx="8166327" cy="6636996"/>
          </a:xfrm>
          <a:custGeom>
            <a:avLst/>
            <a:gdLst/>
            <a:ahLst/>
            <a:cxnLst/>
            <a:rect r="r" b="b" t="t" l="l"/>
            <a:pathLst>
              <a:path h="6636996" w="8166327">
                <a:moveTo>
                  <a:pt x="8166326" y="0"/>
                </a:moveTo>
                <a:lnTo>
                  <a:pt x="0" y="0"/>
                </a:lnTo>
                <a:lnTo>
                  <a:pt x="0" y="6636996"/>
                </a:lnTo>
                <a:lnTo>
                  <a:pt x="8166326" y="6636996"/>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212838" cy="288733"/>
            <a:chOff x="0" y="0"/>
            <a:chExt cx="1636303" cy="76045"/>
          </a:xfrm>
        </p:grpSpPr>
        <p:sp>
          <p:nvSpPr>
            <p:cNvPr name="Freeform 3" id="3"/>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4" id="4"/>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562632">
            <a:off x="13176137" y="-3174132"/>
            <a:ext cx="8166327" cy="6636996"/>
          </a:xfrm>
          <a:custGeom>
            <a:avLst/>
            <a:gdLst/>
            <a:ahLst/>
            <a:cxnLst/>
            <a:rect r="r" b="b" t="t" l="l"/>
            <a:pathLst>
              <a:path h="6636996" w="8166327">
                <a:moveTo>
                  <a:pt x="8166326" y="0"/>
                </a:moveTo>
                <a:lnTo>
                  <a:pt x="0" y="0"/>
                </a:lnTo>
                <a:lnTo>
                  <a:pt x="0" y="6636997"/>
                </a:lnTo>
                <a:lnTo>
                  <a:pt x="8166326" y="6636997"/>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682713" y="1515771"/>
            <a:ext cx="7808232" cy="8771229"/>
          </a:xfrm>
          <a:custGeom>
            <a:avLst/>
            <a:gdLst/>
            <a:ahLst/>
            <a:cxnLst/>
            <a:rect r="r" b="b" t="t" l="l"/>
            <a:pathLst>
              <a:path h="8771229" w="7808232">
                <a:moveTo>
                  <a:pt x="0" y="0"/>
                </a:moveTo>
                <a:lnTo>
                  <a:pt x="7808231" y="0"/>
                </a:lnTo>
                <a:lnTo>
                  <a:pt x="7808231" y="8771229"/>
                </a:lnTo>
                <a:lnTo>
                  <a:pt x="0" y="8771229"/>
                </a:lnTo>
                <a:lnTo>
                  <a:pt x="0" y="0"/>
                </a:lnTo>
                <a:close/>
              </a:path>
            </a:pathLst>
          </a:custGeom>
          <a:blipFill>
            <a:blip r:embed="rId4"/>
            <a:stretch>
              <a:fillRect l="0" t="-79" r="0" b="-79"/>
            </a:stretch>
          </a:blipFill>
        </p:spPr>
      </p:sp>
      <p:sp>
        <p:nvSpPr>
          <p:cNvPr name="TextBox 7" id="7"/>
          <p:cNvSpPr txBox="true"/>
          <p:nvPr/>
        </p:nvSpPr>
        <p:spPr>
          <a:xfrm rot="0">
            <a:off x="516772" y="553792"/>
            <a:ext cx="8070057" cy="904875"/>
          </a:xfrm>
          <a:prstGeom prst="rect">
            <a:avLst/>
          </a:prstGeom>
        </p:spPr>
        <p:txBody>
          <a:bodyPr anchor="t" rtlCol="false" tIns="0" lIns="0" bIns="0" rIns="0">
            <a:spAutoFit/>
          </a:bodyPr>
          <a:lstStyle/>
          <a:p>
            <a:pPr>
              <a:lnSpc>
                <a:spcPts val="6719"/>
              </a:lnSpc>
            </a:pPr>
            <a:r>
              <a:rPr lang="en-US" sz="5599">
                <a:solidFill>
                  <a:srgbClr val="071C42"/>
                </a:solidFill>
                <a:latin typeface="Poppins Bold"/>
              </a:rPr>
              <a:t>DFD Diagram</a:t>
            </a:r>
          </a:p>
        </p:txBody>
      </p:sp>
      <p:sp>
        <p:nvSpPr>
          <p:cNvPr name="Freeform 8" id="8"/>
          <p:cNvSpPr/>
          <p:nvPr/>
        </p:nvSpPr>
        <p:spPr>
          <a:xfrm flipH="true" flipV="false" rot="4430538">
            <a:off x="-3054463" y="6751821"/>
            <a:ext cx="8166327" cy="6636996"/>
          </a:xfrm>
          <a:custGeom>
            <a:avLst/>
            <a:gdLst/>
            <a:ahLst/>
            <a:cxnLst/>
            <a:rect r="r" b="b" t="t" l="l"/>
            <a:pathLst>
              <a:path h="6636996" w="8166327">
                <a:moveTo>
                  <a:pt x="8166326" y="0"/>
                </a:moveTo>
                <a:lnTo>
                  <a:pt x="0" y="0"/>
                </a:lnTo>
                <a:lnTo>
                  <a:pt x="0" y="6636996"/>
                </a:lnTo>
                <a:lnTo>
                  <a:pt x="8166326" y="6636996"/>
                </a:lnTo>
                <a:lnTo>
                  <a:pt x="81663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DAGDWRnyDGw</dc:identifier>
  <dcterms:modified xsi:type="dcterms:W3CDTF">2011-08-01T06:04:30Z</dcterms:modified>
  <cp:revision>1</cp:revision>
  <dc:title> Dark Blue and Cyan Modern Technology Pitch Deck Presentation</dc:title>
</cp:coreProperties>
</file>